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xlsb" ContentType="application/vnd.ms-excel.sheet.binary.macroEnabled.12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70" r:id="rId4"/>
    <p:sldId id="272" r:id="rId5"/>
    <p:sldId id="274" r:id="rId6"/>
    <p:sldId id="275" r:id="rId7"/>
    <p:sldId id="277" r:id="rId8"/>
    <p:sldId id="276" r:id="rId9"/>
    <p:sldId id="278" r:id="rId10"/>
    <p:sldId id="279" r:id="rId11"/>
    <p:sldId id="280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71" d="100"/>
          <a:sy n="71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E49B-0405-439C-BFDB-45623AEC2C3D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86309-6367-4F4A-B477-36381E9A7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37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EE5E-B31B-4806-B9E8-D7E38F5362F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EE5E-B31B-4806-B9E8-D7E38F5362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91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A79E-2C02-46AA-944B-F64821ABE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45163-3CD1-415F-B35A-154FE68CC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D8A4C-207C-442F-BE3B-48EA23B6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4010C-8299-407B-87B2-9091BBA16546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AA40C-D6B7-4E05-A0E4-CE347C8EB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5C4BB-BE63-4966-ACF1-5362BE2D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31067C-801B-4B57-979C-24F91D52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635B-853A-4AE4-8606-B38A4D95F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09C3B-5B7B-4D00-8074-9E771F21F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543F8-35E5-41C9-A219-416F32B40B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4010C-8299-407B-87B2-9091BBA16546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B99A-6A63-4C5D-97AF-1E959F09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422A0-9D6A-49A1-A14E-26540571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31067C-801B-4B57-979C-24F91D52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23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41E9B-4798-49A6-B821-967DE9645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54774-6B31-4CE6-B555-C2E79B7C4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BE7C4-E9DD-483E-9A43-69A17210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4010C-8299-407B-87B2-9091BBA16546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E002A-1F75-47C0-BDB8-990455D0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FFC36-11E7-49D9-879D-0F3B4D86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31067C-801B-4B57-979C-24F91D52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0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ECF9B-3728-463C-8F2C-145CD5E1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33E68-7332-4CE4-BB68-8645978B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33DC9-93FA-48E9-B003-414D8DD0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4010C-8299-407B-87B2-9091BBA16546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33BA5-92CF-4609-9B7F-F04457EC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60AFC-D756-4268-9BF7-05908727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31067C-801B-4B57-979C-24F91D52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3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FCCA-1229-46FA-BE44-36DCADE7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DF485-40F6-4BCE-950D-11EE93461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ED9F3-E556-4DEB-9723-4B3A051B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4010C-8299-407B-87B2-9091BBA16546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C1D66-42E9-4585-8749-14E7034E2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4D5A0-085C-4356-ADA6-E317716C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31067C-801B-4B57-979C-24F91D52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5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57D3-F698-4598-81A8-E851DD25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DE3F-34A8-4B51-A63A-CA23FB046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F45BC-770B-42D7-8553-6655BC600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F8A56-AC42-49FA-BC2A-A5D3F171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4010C-8299-407B-87B2-9091BBA16546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AC429-079B-4D95-8875-6AFA14698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CB367-A1D9-4BE0-9BF6-D6B79F5F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31067C-801B-4B57-979C-24F91D52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5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B40F-35A4-4467-BB36-E7F4EE07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85B5C-BFAB-4A63-AE30-66A12BAE1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D03C6-B3FB-4B62-BE49-750F71210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7E515-9D50-4BCE-AEC7-D8A3096C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A5B2C-A1DD-4261-B601-145C929FC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D8756-DC0C-46EF-9030-8F1E840A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4010C-8299-407B-87B2-9091BBA16546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46465-4316-4522-8F77-7DEDFCDF1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4D37DB-9E56-42A4-9AA8-DCEEB1484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31067C-801B-4B57-979C-24F91D52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C5B8-F074-4671-8FCF-D5E79A167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BD24B-D919-45B2-A4C9-60D78600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4010C-8299-407B-87B2-9091BBA16546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B0A11-93E1-4124-9DCA-A4F45D4C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E922F-932F-4945-AA1E-7ED2DE48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31067C-801B-4B57-979C-24F91D52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4DE2A-8557-461C-8E21-704C9D8708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4010C-8299-407B-87B2-9091BBA16546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BE5CEB-46E2-428F-A84D-FFDA7624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0708D-D9C2-451D-83C3-16A36A94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31067C-801B-4B57-979C-24F91D52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0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D95C-2B08-49BF-A942-433303C9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0DA9-C033-4AB1-AC69-39C77FA23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B5048-1695-43E1-9D06-1D82D4FD6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D5BD0-EC72-4CC5-A03B-7A9D17622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4010C-8299-407B-87B2-9091BBA16546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B8FB1-AD20-427F-B75D-9A31CFD1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51D06-BB15-4C64-B29D-20821557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31067C-801B-4B57-979C-24F91D52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4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CD3F-E257-463F-8352-2AAE860EE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FB148-87FB-4F0B-9808-DDB35F63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C537B-D38C-4277-902B-32ED81BAF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6240F-317F-4279-8DB3-39075220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84010C-8299-407B-87B2-9091BBA16546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FEB40-4DB0-4B70-BDA1-B39B3ED0B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C0BDB-6F0D-4770-A451-41BA4957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31067C-801B-4B57-979C-24F91D522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6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2CEA24-2FEB-4924-9697-2E4ACDD794E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8388" y="53008"/>
            <a:ext cx="1163821" cy="5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3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Binary_Worksheet7.xlsb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Excel_Worksheet6.xlsx"/><Relationship Id="rId5" Type="http://schemas.openxmlformats.org/officeDocument/2006/relationships/image" Target="../media/image13.emf"/><Relationship Id="rId10" Type="http://schemas.openxmlformats.org/officeDocument/2006/relationships/image" Target="../media/image18.png"/><Relationship Id="rId4" Type="http://schemas.openxmlformats.org/officeDocument/2006/relationships/package" Target="../embeddings/Microsoft_Excel_Worksheet5.xlsx"/><Relationship Id="rId9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Excel_Worksheet9.xlsx"/><Relationship Id="rId5" Type="http://schemas.openxmlformats.org/officeDocument/2006/relationships/image" Target="../media/image13.emf"/><Relationship Id="rId10" Type="http://schemas.openxmlformats.org/officeDocument/2006/relationships/image" Target="../media/image6.emf"/><Relationship Id="rId4" Type="http://schemas.openxmlformats.org/officeDocument/2006/relationships/package" Target="../embeddings/Microsoft_Excel_Worksheet8.xlsx"/><Relationship Id="rId9" Type="http://schemas.openxmlformats.org/officeDocument/2006/relationships/package" Target="../embeddings/Microsoft_Excel_Binary_Worksheet10.xlsb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\\192.168.20.202\MIS_Public\3.PROJECTS\7.RPA\6.%20MIS%20H&#7894;%20TR&#7906;%20B&#7896;%20PH&#7852;N%20TRI&#7874;N%20KHAI%20RPA\ATMT\M%2012.%20D&#7918;%20LI&#7878;U%20En-P%20N&#258;M%202024-VPIC1%20(23.01.2025)s&#7917;a%20Sheet%2005.06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Excel_Binary_Worksheet.xlsb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Binary_Worksheet2.xlsb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1.xlsx"/><Relationship Id="rId9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Excel_Binary_Worksheet4.xlsb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3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906D1-C665-4352-97EB-9375115442A0}"/>
              </a:ext>
            </a:extLst>
          </p:cNvPr>
          <p:cNvSpPr txBox="1"/>
          <p:nvPr/>
        </p:nvSpPr>
        <p:spPr>
          <a:xfrm>
            <a:off x="1479177" y="2191869"/>
            <a:ext cx="9439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 THIỆN QUY TRÌNH</a:t>
            </a:r>
          </a:p>
          <a:p>
            <a:pPr algn="ctr"/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“THỐNG KÊ DỮ LIỆU PHÁT THẢI KHÍ NHÀ KÍNH”</a:t>
            </a:r>
          </a:p>
        </p:txBody>
      </p:sp>
    </p:spTree>
    <p:extLst>
      <p:ext uri="{BB962C8B-B14F-4D97-AF65-F5344CB8AC3E}">
        <p14:creationId xmlns:p14="http://schemas.microsoft.com/office/powerpoint/2010/main" val="2837323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C1DC-F61C-42ED-96CC-4E5DFB883242}"/>
              </a:ext>
            </a:extLst>
          </p:cNvPr>
          <p:cNvSpPr txBox="1"/>
          <p:nvPr/>
        </p:nvSpPr>
        <p:spPr>
          <a:xfrm>
            <a:off x="1338897" y="107577"/>
            <a:ext cx="9514205" cy="732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CHI TIẾT BƯỚC 2</a:t>
            </a:r>
          </a:p>
          <a:p>
            <a:pPr algn="ctr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Tổng hợp dữ liệu thống kê phát thải khí nhà kính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 (6)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Microsoft JhengHei" panose="020B060403050404020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291F7-1F79-4361-ABB5-21A2256AE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401810"/>
              </p:ext>
            </p:extLst>
          </p:nvPr>
        </p:nvGraphicFramePr>
        <p:xfrm>
          <a:off x="254745" y="863593"/>
          <a:ext cx="11682508" cy="5829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317">
                  <a:extLst>
                    <a:ext uri="{9D8B030D-6E8A-4147-A177-3AD203B41FA5}">
                      <a16:colId xmlns:a16="http://schemas.microsoft.com/office/drawing/2014/main" val="1056070614"/>
                    </a:ext>
                  </a:extLst>
                </a:gridCol>
                <a:gridCol w="6840914">
                  <a:extLst>
                    <a:ext uri="{9D8B030D-6E8A-4147-A177-3AD203B41FA5}">
                      <a16:colId xmlns:a16="http://schemas.microsoft.com/office/drawing/2014/main" val="3709925678"/>
                    </a:ext>
                  </a:extLst>
                </a:gridCol>
                <a:gridCol w="4057277">
                  <a:extLst>
                    <a:ext uri="{9D8B030D-6E8A-4147-A177-3AD203B41FA5}">
                      <a16:colId xmlns:a16="http://schemas.microsoft.com/office/drawing/2014/main" val="2802207252"/>
                    </a:ext>
                  </a:extLst>
                </a:gridCol>
              </a:tblGrid>
              <a:tr h="46171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tham khảo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734913"/>
                  </a:ext>
                </a:extLst>
              </a:tr>
              <a:tr h="1565813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Scope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X (Nhôm)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:căn cứ theo sheet “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TONG HOP XUẤT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file 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NL 2025.xlsx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Nhôm (Aluminum) - </a:t>
                      </a:r>
                      <a:r>
                        <a:rPr lang="ja-JP" alt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鋁</a:t>
                      </a:r>
                      <a:endParaRPr lang="en-US" sz="1400" b="0" i="0" u="none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33163"/>
                  </a:ext>
                </a:extLst>
              </a:tr>
              <a:tr h="1425388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Y (Nhựa PVC):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theo sheet 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TONG HOP XUẤT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file 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NL 2025.xlsx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Nhựa (Plastic) - </a:t>
                      </a:r>
                      <a:r>
                        <a:rPr lang="ja-JP" alt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塑膠</a:t>
                      </a:r>
                      <a:endParaRPr lang="en-US" sz="1400" b="0" i="0" u="none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78228"/>
                  </a:ext>
                </a:extLst>
              </a:tr>
              <a:tr h="1089409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Z (Nhựa HDPE):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tính toán</a:t>
                      </a:r>
                      <a:endParaRPr lang="en-US" sz="1400" b="1" i="0" u="none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1783"/>
                  </a:ext>
                </a:extLst>
              </a:tr>
              <a:tr h="1287546">
                <a:tc v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AA (Nhựa PE):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theo sheet “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file 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TIEU HAO 2025.xlsx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mục 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Túi nilong màng chít, túi zipper dây buộc màu trắng, màu vàng chất liệu PP, PE, HD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52492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F1B49EE-D5B4-417C-9421-24DB9972D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8" t="721" b="1"/>
          <a:stretch/>
        </p:blipFill>
        <p:spPr>
          <a:xfrm>
            <a:off x="9427951" y="3089826"/>
            <a:ext cx="1907920" cy="111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FF2D553-ACAA-4BE4-A199-74E49EB7B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621518"/>
              </p:ext>
            </p:extLst>
          </p:nvPr>
        </p:nvGraphicFramePr>
        <p:xfrm>
          <a:off x="8120155" y="313812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2F4BDFA-06C8-4DD2-BF6F-8C70813088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0155" y="3138120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4F6B511-2502-45A5-9D2C-AFC917E6E8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056126"/>
              </p:ext>
            </p:extLst>
          </p:nvPr>
        </p:nvGraphicFramePr>
        <p:xfrm>
          <a:off x="8120155" y="154493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Worksheet" showAsIcon="1" r:id="rId6" imgW="914400" imgH="771525" progId="Excel.Sheet.12">
                  <p:embed/>
                </p:oleObj>
              </mc:Choice>
              <mc:Fallback>
                <p:oleObj name="Worksheet" showAsIcon="1" r:id="rId6" imgW="914400" imgH="771525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FF2D553-ACAA-4BE4-A199-74E49EB7B8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0155" y="1544933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E5CBF2A-4305-4295-A19D-30D3859F9A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41" t="6105"/>
          <a:stretch/>
        </p:blipFill>
        <p:spPr>
          <a:xfrm>
            <a:off x="9402382" y="1417160"/>
            <a:ext cx="1933489" cy="1245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32128CC-35D7-4D5B-8556-C465928ACF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01360"/>
              </p:ext>
            </p:extLst>
          </p:nvPr>
        </p:nvGraphicFramePr>
        <p:xfrm>
          <a:off x="8120155" y="569928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Binary Worksheet" showAsIcon="1" r:id="rId8" imgW="914400" imgH="771525" progId="Excel.SheetBinaryMacroEnabled.12">
                  <p:embed/>
                </p:oleObj>
              </mc:Choice>
              <mc:Fallback>
                <p:oleObj name="Binary Worksheet" showAsIcon="1" r:id="rId8" imgW="914400" imgH="771525" progId="Excel.SheetBinaryMacroEnabled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9C967F0-054C-4711-ACDF-901983CF00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20155" y="5699283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4625C08-7FF3-4CDF-AE92-FD3B5B2683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79" t="5503"/>
          <a:stretch/>
        </p:blipFill>
        <p:spPr>
          <a:xfrm>
            <a:off x="9427951" y="5624238"/>
            <a:ext cx="1933489" cy="111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59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C1DC-F61C-42ED-96CC-4E5DFB883242}"/>
              </a:ext>
            </a:extLst>
          </p:cNvPr>
          <p:cNvSpPr txBox="1"/>
          <p:nvPr/>
        </p:nvSpPr>
        <p:spPr>
          <a:xfrm>
            <a:off x="1338897" y="107577"/>
            <a:ext cx="9514205" cy="732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CHI TIẾT BƯỚC 2</a:t>
            </a:r>
          </a:p>
          <a:p>
            <a:pPr algn="ctr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Tổng hợp dữ liệu thống kê phát thải khí nhà kính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 (7)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Microsoft JhengHei" panose="020B060403050404020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291F7-1F79-4361-ABB5-21A2256AE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43882"/>
              </p:ext>
            </p:extLst>
          </p:nvPr>
        </p:nvGraphicFramePr>
        <p:xfrm>
          <a:off x="254745" y="863593"/>
          <a:ext cx="11682508" cy="5886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317">
                  <a:extLst>
                    <a:ext uri="{9D8B030D-6E8A-4147-A177-3AD203B41FA5}">
                      <a16:colId xmlns:a16="http://schemas.microsoft.com/office/drawing/2014/main" val="1056070614"/>
                    </a:ext>
                  </a:extLst>
                </a:gridCol>
                <a:gridCol w="6840914">
                  <a:extLst>
                    <a:ext uri="{9D8B030D-6E8A-4147-A177-3AD203B41FA5}">
                      <a16:colId xmlns:a16="http://schemas.microsoft.com/office/drawing/2014/main" val="3709925678"/>
                    </a:ext>
                  </a:extLst>
                </a:gridCol>
                <a:gridCol w="4057277">
                  <a:extLst>
                    <a:ext uri="{9D8B030D-6E8A-4147-A177-3AD203B41FA5}">
                      <a16:colId xmlns:a16="http://schemas.microsoft.com/office/drawing/2014/main" val="2802207252"/>
                    </a:ext>
                  </a:extLst>
                </a:gridCol>
              </a:tblGrid>
              <a:tr h="43570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tham khảo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734913"/>
                  </a:ext>
                </a:extLst>
              </a:tr>
              <a:tr h="1083445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Scope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AB (Phân bón)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:căn cứ theo dữ liệu sử dụng phân bón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33163"/>
                  </a:ext>
                </a:extLst>
              </a:tr>
              <a:tr h="1566025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AC (S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n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ớc)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:căn cứ theo sheet “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TONG HOP XUAT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file 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NL2025.xlsx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mục </a:t>
                      </a:r>
                      <a:r>
                        <a:rPr lang="vi-VN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Sơn bột (Powder) - </a:t>
                      </a:r>
                      <a:r>
                        <a:rPr lang="ja-JP" alt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粉體塗料</a:t>
                      </a:r>
                      <a:endParaRPr lang="en-US" sz="1400" b="0" i="0" u="none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78228"/>
                  </a:ext>
                </a:extLst>
              </a:tr>
              <a:tr h="1586647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AD (S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bột)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:căn cứ theo sheet “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TONG HOP XUAT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file 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NL2025.xlsx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mục </a:t>
                      </a:r>
                      <a:r>
                        <a:rPr lang="vi-VN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Sơn 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vi-VN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ớc</a:t>
                      </a:r>
                      <a:endParaRPr lang="en-US" sz="1400" b="0" i="0" u="none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1783"/>
                  </a:ext>
                </a:extLst>
              </a:tr>
              <a:tr h="1215012">
                <a:tc v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AE (Axit H2SO4):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vào sheet “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H2SO4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file 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TIEU HAO 2025.xlsb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mục 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Axit H2SO4</a:t>
                      </a:r>
                      <a:endParaRPr lang="en-US" sz="1400" b="0" i="0" u="none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52492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4DC629C-8D60-40AA-925C-E3CB86E89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306" y="2464680"/>
            <a:ext cx="2104184" cy="1233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CAC2F7C-595C-415B-96D4-56D63E02B8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746479"/>
              </p:ext>
            </p:extLst>
          </p:nvPr>
        </p:nvGraphicFramePr>
        <p:xfrm>
          <a:off x="8077945" y="269554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2F4BDFA-06C8-4DD2-BF6F-8C70813088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77945" y="2695547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FD08ECA-48FA-4619-AD26-7EEFD66DD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234283"/>
              </p:ext>
            </p:extLst>
          </p:nvPr>
        </p:nvGraphicFramePr>
        <p:xfrm>
          <a:off x="8077945" y="422794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Worksheet" showAsIcon="1" r:id="rId6" imgW="914400" imgH="771525" progId="Excel.Sheet.12">
                  <p:embed/>
                </p:oleObj>
              </mc:Choice>
              <mc:Fallback>
                <p:oleObj name="Worksheet" showAsIcon="1" r:id="rId6" imgW="914400" imgH="771525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CAC2F7C-595C-415B-96D4-56D63E02B8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77945" y="4227948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9CFF1B80-EC99-47C4-87BD-DCDB15542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4306" y="3967954"/>
            <a:ext cx="2104184" cy="129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855F7A-E283-42FD-903F-904F9F717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4306" y="5667083"/>
            <a:ext cx="2104184" cy="989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7718ACB-38D1-43E8-93A5-A71D7CA516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511653"/>
              </p:ext>
            </p:extLst>
          </p:nvPr>
        </p:nvGraphicFramePr>
        <p:xfrm>
          <a:off x="8120155" y="577432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Binary Worksheet" showAsIcon="1" r:id="rId9" imgW="914400" imgH="771525" progId="Excel.SheetBinaryMacroEnabled.12">
                  <p:embed/>
                </p:oleObj>
              </mc:Choice>
              <mc:Fallback>
                <p:oleObj name="Binary Worksheet" showAsIcon="1" r:id="rId9" imgW="914400" imgH="771525" progId="Excel.SheetBinaryMacroEnabled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32128CC-35D7-4D5B-8556-C465928ACF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20155" y="5774328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388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DB1B-F35B-4A66-9F53-EB4932AB302E}"/>
              </a:ext>
            </a:extLst>
          </p:cNvPr>
          <p:cNvSpPr txBox="1"/>
          <p:nvPr/>
        </p:nvSpPr>
        <p:spPr>
          <a:xfrm>
            <a:off x="1338897" y="2696210"/>
            <a:ext cx="9514205" cy="732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600" b="1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THANK YOU</a:t>
            </a:r>
            <a:endParaRPr lang="zh-CN" altLang="en-US" sz="6600" b="1" dirty="0">
              <a:solidFill>
                <a:srgbClr val="0000FF"/>
              </a:solidFill>
              <a:latin typeface="Times New Roman" panose="02020603050405020304" pitchFamily="18" charset="0"/>
              <a:ea typeface="Microsoft JhengHei" panose="020B060403050404020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9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FC39E5-8C05-463F-9FCB-3836FB540C3F}"/>
              </a:ext>
            </a:extLst>
          </p:cNvPr>
          <p:cNvSpPr/>
          <p:nvPr/>
        </p:nvSpPr>
        <p:spPr>
          <a:xfrm>
            <a:off x="1223681" y="2407021"/>
            <a:ext cx="1761565" cy="1210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Tải dữ liệu “Bảng chi tiết tồn kho”</a:t>
            </a:r>
          </a:p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INVR19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6FCD84-35F7-4EA1-9F60-67CBA27034EC}"/>
              </a:ext>
            </a:extLst>
          </p:cNvPr>
          <p:cNvSpPr/>
          <p:nvPr/>
        </p:nvSpPr>
        <p:spPr>
          <a:xfrm>
            <a:off x="3742763" y="2407021"/>
            <a:ext cx="1761565" cy="1210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Tổng hợp dữ liệu chi tiết liên quan đến: CO2, Khí gas LPG, Dầu DO, Thép,..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E5FB2E-612C-4604-9CDC-0915C86FE93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985246" y="3012137"/>
            <a:ext cx="757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8BFF18-1E7D-4783-B2CB-D9FC7543C4F5}"/>
              </a:ext>
            </a:extLst>
          </p:cNvPr>
          <p:cNvSpPr/>
          <p:nvPr/>
        </p:nvSpPr>
        <p:spPr>
          <a:xfrm>
            <a:off x="6261845" y="2407021"/>
            <a:ext cx="1761565" cy="1210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Tổng hợp dữ liệu chi phí l</a:t>
            </a: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ợng điện tiêu thụ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6EB5BD-5A42-4B14-838A-940140EF3656}"/>
              </a:ext>
            </a:extLst>
          </p:cNvPr>
          <p:cNvCxnSpPr/>
          <p:nvPr/>
        </p:nvCxnSpPr>
        <p:spPr>
          <a:xfrm>
            <a:off x="5504328" y="3012137"/>
            <a:ext cx="757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0B89FC-B366-4868-8FA5-6FA13CFEF84F}"/>
              </a:ext>
            </a:extLst>
          </p:cNvPr>
          <p:cNvSpPr/>
          <p:nvPr/>
        </p:nvSpPr>
        <p:spPr>
          <a:xfrm>
            <a:off x="8780927" y="2407021"/>
            <a:ext cx="1761565" cy="121023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Tổng hợp dữ liệu khối l</a:t>
            </a: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ợng nguồn phát thải khí nhà kính theo từng tháng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F6EF13-B67C-4C29-8561-F73B7605263A}"/>
              </a:ext>
            </a:extLst>
          </p:cNvPr>
          <p:cNvCxnSpPr/>
          <p:nvPr/>
        </p:nvCxnSpPr>
        <p:spPr>
          <a:xfrm>
            <a:off x="8023410" y="3030062"/>
            <a:ext cx="757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94F4EE2-92AA-4CC0-B767-76880DCC33B9}"/>
              </a:ext>
            </a:extLst>
          </p:cNvPr>
          <p:cNvSpPr/>
          <p:nvPr/>
        </p:nvSpPr>
        <p:spPr>
          <a:xfrm>
            <a:off x="230840" y="2776813"/>
            <a:ext cx="470647" cy="47064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5E599F-36F0-4040-B4A9-E09248241860}"/>
              </a:ext>
            </a:extLst>
          </p:cNvPr>
          <p:cNvSpPr/>
          <p:nvPr/>
        </p:nvSpPr>
        <p:spPr>
          <a:xfrm>
            <a:off x="11064685" y="2776813"/>
            <a:ext cx="470647" cy="470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3CB2AE-E381-4F44-970B-1B822FDAD853}"/>
              </a:ext>
            </a:extLst>
          </p:cNvPr>
          <p:cNvCxnSpPr>
            <a:cxnSpLocks/>
            <a:stCxn id="13" idx="6"/>
            <a:endCxn id="4" idx="1"/>
          </p:cNvCxnSpPr>
          <p:nvPr/>
        </p:nvCxnSpPr>
        <p:spPr>
          <a:xfrm>
            <a:off x="701487" y="3012137"/>
            <a:ext cx="522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1164E1-9673-482B-BC71-D128B366B5DF}"/>
              </a:ext>
            </a:extLst>
          </p:cNvPr>
          <p:cNvCxnSpPr>
            <a:cxnSpLocks/>
          </p:cNvCxnSpPr>
          <p:nvPr/>
        </p:nvCxnSpPr>
        <p:spPr>
          <a:xfrm>
            <a:off x="10542491" y="3012135"/>
            <a:ext cx="522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28CCF6-CBD1-49AC-AFC9-CF4F520C1A0D}"/>
              </a:ext>
            </a:extLst>
          </p:cNvPr>
          <p:cNvSpPr txBox="1"/>
          <p:nvPr/>
        </p:nvSpPr>
        <p:spPr>
          <a:xfrm>
            <a:off x="2793625" y="443752"/>
            <a:ext cx="6604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ĐỒ QUY TRÌNH HIỆN TẠI</a:t>
            </a:r>
          </a:p>
        </p:txBody>
      </p:sp>
    </p:spTree>
    <p:extLst>
      <p:ext uri="{BB962C8B-B14F-4D97-AF65-F5344CB8AC3E}">
        <p14:creationId xmlns:p14="http://schemas.microsoft.com/office/powerpoint/2010/main" val="3209121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36002"/>
              </p:ext>
            </p:extLst>
          </p:nvPr>
        </p:nvGraphicFramePr>
        <p:xfrm>
          <a:off x="121919" y="854318"/>
          <a:ext cx="11993883" cy="5973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0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8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93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52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bước</a:t>
                      </a:r>
                      <a:endParaRPr lang="en-US" sz="1400" b="1" i="0" u="none" strike="noStrike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CN" altLang="en-US" sz="14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步驟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4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tại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CN" altLang="en-US" sz="14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現在工作內容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5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Hình ảnh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4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圖片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Tần</a:t>
                      </a:r>
                      <a:r>
                        <a:rPr lang="en-US" sz="14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suất</a:t>
                      </a:r>
                      <a:endParaRPr lang="en-US" sz="1400" b="1" i="0" u="none" strike="noStrike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baseline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4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hiện</a:t>
                      </a:r>
                    </a:p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執行頻率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i="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Nhân lực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人數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4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hiện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執行時間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2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Bước</a:t>
                      </a:r>
                      <a:r>
                        <a:rPr lang="en-US" sz="16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1</a:t>
                      </a:r>
                    </a:p>
                    <a:p>
                      <a:pPr algn="ctr" fontAlgn="ctr"/>
                      <a:r>
                        <a:rPr lang="zh-CN" altLang="en-US" sz="16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第一步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Tải dữ liệu “Bảng chi tiết tồn kho”- INVR19 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300" b="0" i="0" u="none" strike="noStrike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Điều kiện xuất: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+ Bỏ chọn các kho linh kiện, kho thành phẩm, chỉ lấy các kho NL, tiêu hao, NCC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+ Mã SP lọc theo các mã có 4 ký tự đầu: </a:t>
                      </a:r>
                      <a:r>
                        <a:rPr lang="en-US" sz="1300" b="0" i="0" u="none" strike="noStrike" baseline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ST11OT,CH03,CH04,CH07,CH08,MA01,MA02,MA03,MA04,MA05,PA01,PA02,PA03,PA04,PA05,PA06,PA07,PA08,MQ02SP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3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tháng</a:t>
                      </a:r>
                      <a:endParaRPr lang="zh-CN" altLang="en-US" sz="13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1 ng</a:t>
                      </a:r>
                      <a:r>
                        <a:rPr lang="vi-VN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ời </a:t>
                      </a:r>
                      <a:r>
                        <a:rPr lang="zh-CN" altLang="en-US" sz="1300" b="0" i="0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人</a:t>
                      </a:r>
                      <a:endParaRPr lang="zh-CN" altLang="en-US" sz="1300" b="0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Bước</a:t>
                      </a:r>
                      <a:r>
                        <a:rPr lang="en-US" sz="16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2</a:t>
                      </a:r>
                    </a:p>
                    <a:p>
                      <a:pPr algn="ctr" fontAlgn="ctr"/>
                      <a:r>
                        <a:rPr lang="zh-CN" altLang="en-US" sz="16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第二部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hợp dữ liệu chi tiết liên quan đến: CO2, Khí gas LPG, Dầu DO, Thép,..</a:t>
                      </a:r>
                    </a:p>
                    <a:p>
                      <a:pPr algn="l"/>
                      <a:endParaRPr lang="en-US"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à"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Tổng hợp dữ liệu vào file “GHG-&lt;năm&gt;-VPIC1.xlsx”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+ Phân chia chi tiết theo từng loại phát thải (Scope 1, Scope 3)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+ Phân chia theo khu vực Khai quang, Bá Thiện</a:t>
                      </a:r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3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ngày</a:t>
                      </a:r>
                    </a:p>
                    <a:p>
                      <a:pPr algn="ctr" fontAlgn="ctr"/>
                      <a:r>
                        <a:rPr lang="zh-CN" altLang="en-US" sz="13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  <a:sym typeface="+mn-ea"/>
                        </a:rPr>
                        <a:t>每天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1 ng</a:t>
                      </a:r>
                      <a:r>
                        <a:rPr lang="vi-VN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ời </a:t>
                      </a:r>
                      <a:r>
                        <a:rPr lang="zh-CN" altLang="en-US" sz="1300" b="0" i="0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>
          <a:xfrm>
            <a:off x="1195854" y="65035"/>
            <a:ext cx="9514205" cy="732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CÁC BƯỚC THỰC HIỆN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Microsoft JhengHe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3" name="AutoShape 2" descr="blob:https://web.whatsapp.com/048da0aa-7bc0-4c49-9844-b57c32894b41">
            <a:extLst>
              <a:ext uri="{FF2B5EF4-FFF2-40B4-BE49-F238E27FC236}">
                <a16:creationId xmlns:a16="http://schemas.microsoft.com/office/drawing/2014/main" id="{E3E21B99-282B-480D-8D8C-F58FAB9F0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E21A4-D02B-45DE-B883-989D7FDAC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20" y="2208154"/>
            <a:ext cx="2213121" cy="1742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AC9138-2AE0-4DC3-A88E-B22783B0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19" y="4803830"/>
            <a:ext cx="2213121" cy="161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573522"/>
              </p:ext>
            </p:extLst>
          </p:nvPr>
        </p:nvGraphicFramePr>
        <p:xfrm>
          <a:off x="99058" y="1150153"/>
          <a:ext cx="11993883" cy="48741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0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8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8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93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0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bước</a:t>
                      </a:r>
                      <a:endParaRPr lang="en-US" sz="1400" b="1" i="0" u="none" strike="noStrike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CN" altLang="en-US" sz="14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步驟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4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tại</a:t>
                      </a:r>
                      <a:endParaRPr lang="en-US" sz="1400" b="1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CN" altLang="en-US" sz="14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現在工作內容</a:t>
                      </a:r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Hình ảnh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4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圖片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Tần</a:t>
                      </a:r>
                      <a:r>
                        <a:rPr lang="en-US" sz="14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suất</a:t>
                      </a:r>
                      <a:endParaRPr lang="en-US" sz="1400" b="1" i="0" u="none" strike="noStrike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baseline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4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hiện</a:t>
                      </a:r>
                    </a:p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執行頻率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i="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Nhân lực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人數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4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hiện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執行時間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40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Bước</a:t>
                      </a:r>
                      <a:r>
                        <a:rPr lang="en-US" sz="16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3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baseline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第三步</a:t>
                      </a:r>
                      <a:endParaRPr lang="en-US" sz="1600" b="0" i="0" u="none" strike="noStrike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vi-VN" sz="1300" b="1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Tổng hợp dữ liệu chi phí lượng điện tiêu thụ</a:t>
                      </a:r>
                      <a:endParaRPr lang="en-US" sz="1300" b="1" i="0" u="none" strike="noStrike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300" b="1" i="0" u="none" strike="noStrike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Hàng tháng QLTB sẽ cung cấp l</a:t>
                      </a:r>
                      <a:r>
                        <a:rPr lang="vi-VN" sz="13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3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ợng điện tiêu thụ (không bao gồm l</a:t>
                      </a:r>
                      <a:r>
                        <a:rPr lang="vi-VN" sz="13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3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ợng điện của các công ty thuê x</a:t>
                      </a:r>
                      <a:r>
                        <a:rPr lang="vi-VN" sz="13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3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ởng) cho nhân viên ATMT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300" b="0" i="0" u="none" strike="noStrike" baseline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zh-CN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Tổng hợp vào file “</a:t>
                      </a:r>
                      <a:r>
                        <a:rPr lang="en-US" altLang="zh-CN" sz="13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  <a:hlinkClick r:id="rId3" action="ppaction://hlinkfile"/>
                        </a:rPr>
                        <a:t>Dữ liệu En-P.xlsx</a:t>
                      </a:r>
                      <a:r>
                        <a:rPr lang="en-US" altLang="zh-CN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” </a:t>
                      </a:r>
                      <a:endParaRPr lang="vi-VN" sz="1300" b="0" i="0" u="none" strike="noStrike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3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tháng</a:t>
                      </a:r>
                      <a:endParaRPr lang="zh-CN" altLang="en-US" sz="1300" b="1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1 ng</a:t>
                      </a:r>
                      <a:r>
                        <a:rPr lang="vi-VN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ời </a:t>
                      </a:r>
                      <a:r>
                        <a:rPr lang="zh-CN" altLang="en-US" sz="1300" b="0" i="0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人</a:t>
                      </a:r>
                      <a:endParaRPr lang="zh-CN" altLang="en-US" sz="1300" b="0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09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Bước</a:t>
                      </a:r>
                      <a:r>
                        <a:rPr lang="en-US" sz="16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4</a:t>
                      </a:r>
                    </a:p>
                    <a:p>
                      <a:pPr algn="ctr" fontAlgn="ctr"/>
                      <a:r>
                        <a:rPr lang="zh-CN" altLang="en-US" sz="1600" b="0" i="0" u="none" strike="noStrike" baseline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第四步</a:t>
                      </a:r>
                      <a:endParaRPr lang="zh-CN" altLang="en-US" sz="1600" b="0" i="0" u="none" strike="noStrike" baseline="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vi-VN" altLang="zh-CN" sz="13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Tổng hợp dữ liệu khối lượng nguồn phát thải khí nhà kính theo từng tháng</a:t>
                      </a:r>
                      <a:endParaRPr lang="vi-VN" altLang="zh-CN" sz="13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i="0" u="none" strike="noStrike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sz="1300" b="1" i="0" u="none" strike="noStrike" baseline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 ngày</a:t>
                      </a:r>
                    </a:p>
                    <a:p>
                      <a:pPr algn="ctr" fontAlgn="ctr"/>
                      <a:r>
                        <a:rPr lang="zh-CN" altLang="en-US" sz="1300" b="1" dirty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  <a:sym typeface="+mn-ea"/>
                        </a:rPr>
                        <a:t>每天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1 ng</a:t>
                      </a:r>
                      <a:r>
                        <a:rPr lang="vi-VN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ời </a:t>
                      </a:r>
                      <a:r>
                        <a:rPr lang="zh-CN" altLang="en-US" sz="1300" b="0" i="0" u="none" strike="noStrike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Microsoft JhengHei" panose="020B0604030504040204" charset="-120"/>
                          <a:cs typeface="Times New Roman" panose="02020603050405020304" pitchFamily="18" charset="0"/>
                        </a:rPr>
                        <a:t>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JhengHei" panose="020B0604030504040204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>
          <a:xfrm>
            <a:off x="1195854" y="65035"/>
            <a:ext cx="9514205" cy="732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CÁC BƯỚC THỰC HIỆN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Microsoft JhengHe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CB69C-4F46-4518-8814-904960462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086" y="2635553"/>
            <a:ext cx="2667086" cy="158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19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C1DC-F61C-42ED-96CC-4E5DFB883242}"/>
              </a:ext>
            </a:extLst>
          </p:cNvPr>
          <p:cNvSpPr txBox="1"/>
          <p:nvPr/>
        </p:nvSpPr>
        <p:spPr>
          <a:xfrm>
            <a:off x="1338897" y="107577"/>
            <a:ext cx="9514205" cy="732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CHI TIẾT BƯỚC 2</a:t>
            </a:r>
          </a:p>
          <a:p>
            <a:pPr algn="ctr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Tổng hợp dữ liệu thống kê phát thải khí nhà kính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 (1)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Microsoft JhengHei" panose="020B060403050404020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291F7-1F79-4361-ABB5-21A2256AE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782507"/>
              </p:ext>
            </p:extLst>
          </p:nvPr>
        </p:nvGraphicFramePr>
        <p:xfrm>
          <a:off x="147918" y="1103427"/>
          <a:ext cx="11682508" cy="4766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317">
                  <a:extLst>
                    <a:ext uri="{9D8B030D-6E8A-4147-A177-3AD203B41FA5}">
                      <a16:colId xmlns:a16="http://schemas.microsoft.com/office/drawing/2014/main" val="1056070614"/>
                    </a:ext>
                  </a:extLst>
                </a:gridCol>
                <a:gridCol w="7404942">
                  <a:extLst>
                    <a:ext uri="{9D8B030D-6E8A-4147-A177-3AD203B41FA5}">
                      <a16:colId xmlns:a16="http://schemas.microsoft.com/office/drawing/2014/main" val="3709925678"/>
                    </a:ext>
                  </a:extLst>
                </a:gridCol>
                <a:gridCol w="3493249">
                  <a:extLst>
                    <a:ext uri="{9D8B030D-6E8A-4147-A177-3AD203B41FA5}">
                      <a16:colId xmlns:a16="http://schemas.microsoft.com/office/drawing/2014/main" val="2802207252"/>
                    </a:ext>
                  </a:extLst>
                </a:gridCol>
              </a:tblGrid>
              <a:tr h="64914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tham khảo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734913"/>
                  </a:ext>
                </a:extLst>
              </a:tr>
              <a:tr h="896501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Scope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hợp lần l</a:t>
                      </a:r>
                      <a:r>
                        <a:rPr lang="vi-VN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ợt theo từng tháng vào file </a:t>
                      </a:r>
                      <a:r>
                        <a:rPr lang="en-US" sz="1400" b="1" i="1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 liệu En-P năm…VPIC1.xlsx</a:t>
                      </a:r>
                      <a:r>
                        <a:rPr lang="en-US" sz="1400" b="1" i="1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2 sheet riêng biệt </a:t>
                      </a:r>
                      <a:r>
                        <a:rPr lang="en-US" sz="1400" b="1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GHG-1-01.BT.KQ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 </a:t>
                      </a:r>
                      <a:r>
                        <a:rPr lang="en-US" sz="1400" b="1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GHG-1-01.BT.BT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446566"/>
                  </a:ext>
                </a:extLst>
              </a:tr>
              <a:tr h="599684">
                <a:tc v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B (Dầu DIEZEN – Lò nung nhôm):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33163"/>
                  </a:ext>
                </a:extLst>
              </a:tr>
              <a:tr h="599684">
                <a:tc v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C (Dầu DIEZEN – Máy phát điện, Máy b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 chữa cháy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78228"/>
                  </a:ext>
                </a:extLst>
              </a:tr>
              <a:tr h="1049447">
                <a:tc v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D (LPG-Sấy s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n, nung nhôm):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theo sheet “</a:t>
                      </a:r>
                      <a:r>
                        <a:rPr lang="en-US" sz="1400" b="1" i="1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của file </a:t>
                      </a:r>
                      <a:r>
                        <a:rPr lang="en-US" sz="1400" b="1" i="1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GA.xlsx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chỉ lấy dữ liệu “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 BỘ VPIC1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1783"/>
                  </a:ext>
                </a:extLst>
              </a:tr>
              <a:tr h="971999">
                <a:tc vMerge="1"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E (Acetylen):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theo sheet “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H2SO4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của file 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TIEU HAO.2025.xlsb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dữ liệu “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Khí C2H2 đóng bình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317041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753ED4-6867-43CF-AA59-8FEF343523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976046"/>
              </p:ext>
            </p:extLst>
          </p:nvPr>
        </p:nvGraphicFramePr>
        <p:xfrm>
          <a:off x="8556811" y="394846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Worksheet" showAsIcon="1" r:id="rId3" imgW="914400" imgH="771525" progId="Excel.Sheet.12">
                  <p:embed/>
                </p:oleObj>
              </mc:Choice>
              <mc:Fallback>
                <p:oleObj name="Worksheet" showAsIcon="1" r:id="rId3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56811" y="3948463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9C967F0-054C-4711-ACDF-901983CF00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637861"/>
              </p:ext>
            </p:extLst>
          </p:nvPr>
        </p:nvGraphicFramePr>
        <p:xfrm>
          <a:off x="8556811" y="498304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Binary Worksheet" showAsIcon="1" r:id="rId5" imgW="914400" imgH="771525" progId="Excel.SheetBinaryMacroEnabled.12">
                  <p:embed/>
                </p:oleObj>
              </mc:Choice>
              <mc:Fallback>
                <p:oleObj name="Binary Worksheet" showAsIcon="1" r:id="rId5" imgW="914400" imgH="771525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56811" y="4983048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545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C1DC-F61C-42ED-96CC-4E5DFB883242}"/>
              </a:ext>
            </a:extLst>
          </p:cNvPr>
          <p:cNvSpPr txBox="1"/>
          <p:nvPr/>
        </p:nvSpPr>
        <p:spPr>
          <a:xfrm>
            <a:off x="1338897" y="107577"/>
            <a:ext cx="9514205" cy="732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CHI TIẾT BƯỚC 2</a:t>
            </a:r>
          </a:p>
          <a:p>
            <a:pPr algn="ctr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Tổng hợp dữ liệu thống kê phát thải khí nhà kính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 (2)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Microsoft JhengHei" panose="020B060403050404020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291F7-1F79-4361-ABB5-21A2256AE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755414"/>
              </p:ext>
            </p:extLst>
          </p:nvPr>
        </p:nvGraphicFramePr>
        <p:xfrm>
          <a:off x="134471" y="999566"/>
          <a:ext cx="11682508" cy="5418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317">
                  <a:extLst>
                    <a:ext uri="{9D8B030D-6E8A-4147-A177-3AD203B41FA5}">
                      <a16:colId xmlns:a16="http://schemas.microsoft.com/office/drawing/2014/main" val="1056070614"/>
                    </a:ext>
                  </a:extLst>
                </a:gridCol>
                <a:gridCol w="7404942">
                  <a:extLst>
                    <a:ext uri="{9D8B030D-6E8A-4147-A177-3AD203B41FA5}">
                      <a16:colId xmlns:a16="http://schemas.microsoft.com/office/drawing/2014/main" val="3709925678"/>
                    </a:ext>
                  </a:extLst>
                </a:gridCol>
                <a:gridCol w="3493249">
                  <a:extLst>
                    <a:ext uri="{9D8B030D-6E8A-4147-A177-3AD203B41FA5}">
                      <a16:colId xmlns:a16="http://schemas.microsoft.com/office/drawing/2014/main" val="2802207252"/>
                    </a:ext>
                  </a:extLst>
                </a:gridCol>
              </a:tblGrid>
              <a:tr h="49201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tham khảo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734913"/>
                  </a:ext>
                </a:extLst>
              </a:tr>
              <a:tr h="13995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Scope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F (Xăng):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vào số liệu tổng hợp về dữ liệu lãnh dầu từ “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Giấy giới thiệu đi lĩnh xăng dầu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33163"/>
                  </a:ext>
                </a:extLst>
              </a:tr>
              <a:tr h="923297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H (Dầu DIEZEN – Xe tải):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theo sheet “</a:t>
                      </a:r>
                      <a:r>
                        <a:rPr lang="en-US" sz="1400" b="1" i="1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của file </a:t>
                      </a:r>
                      <a:r>
                        <a:rPr lang="en-US" sz="1400" b="1" i="1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DIEZEN.xlsx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lấy dữ liệu ở cột “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 tải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78228"/>
                  </a:ext>
                </a:extLst>
              </a:tr>
              <a:tr h="1107209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H (Dầu DIEZEN – Xe nâng):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theo sheet “</a:t>
                      </a:r>
                      <a:r>
                        <a:rPr lang="en-US" sz="1400" b="1" i="1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của file </a:t>
                      </a:r>
                      <a:r>
                        <a:rPr lang="en-US" sz="1400" b="1" i="1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DIEZEN.xlsx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lấy dữ liệu ở cột “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 nâng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1783"/>
                  </a:ext>
                </a:extLst>
              </a:tr>
              <a:tr h="1496528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H (Khí CO2):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theo sheet “</a:t>
                      </a:r>
                      <a:r>
                        <a:rPr lang="en-US" sz="1400" b="1" i="1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H2SO4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của file </a:t>
                      </a:r>
                      <a:r>
                        <a:rPr lang="en-US" sz="1400" b="1" i="1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TIEUHAO.xlsx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lấy dữ liệu ở mục “</a:t>
                      </a:r>
                      <a:r>
                        <a:rPr lang="ja-JP" alt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氣瓶 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KHÍ CO2 ĐÓNG BÌNH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và “</a:t>
                      </a:r>
                      <a:r>
                        <a:rPr lang="ja-JP" alt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液化二氧化碳 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KHÍ CO2 LỎNG- GIAO BẰNG BỒN CHỨA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31704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B071F6A-F083-45E5-A904-06A79879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65" y="1571647"/>
            <a:ext cx="3106350" cy="1160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00F2F7E-8009-4C8F-961A-0859C5F1DA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329515"/>
              </p:ext>
            </p:extLst>
          </p:nvPr>
        </p:nvGraphicFramePr>
        <p:xfrm>
          <a:off x="8517665" y="360913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17665" y="3609137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9967F05-D163-47EE-8714-08F9A7F565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05"/>
          <a:stretch/>
        </p:blipFill>
        <p:spPr>
          <a:xfrm>
            <a:off x="9612398" y="3047855"/>
            <a:ext cx="2011617" cy="1664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0ADEEB-73D0-471E-AE1C-17124BF8D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207" y="5028892"/>
            <a:ext cx="1980808" cy="1249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F6CCE3A-B091-4F44-9FAD-5255194C1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464504"/>
              </p:ext>
            </p:extLst>
          </p:nvPr>
        </p:nvGraphicFramePr>
        <p:xfrm>
          <a:off x="8535843" y="525133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Binary Worksheet" showAsIcon="1" r:id="rId8" imgW="914400" imgH="771525" progId="Excel.SheetBinaryMacroEnabled.12">
                  <p:embed/>
                </p:oleObj>
              </mc:Choice>
              <mc:Fallback>
                <p:oleObj name="Binary Worksheet" showAsIcon="1" r:id="rId8" imgW="914400" imgH="771525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35843" y="5251337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835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C1DC-F61C-42ED-96CC-4E5DFB883242}"/>
              </a:ext>
            </a:extLst>
          </p:cNvPr>
          <p:cNvSpPr txBox="1"/>
          <p:nvPr/>
        </p:nvSpPr>
        <p:spPr>
          <a:xfrm>
            <a:off x="1338897" y="107577"/>
            <a:ext cx="9514205" cy="732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CHI TIẾT BƯỚC 2</a:t>
            </a:r>
          </a:p>
          <a:p>
            <a:pPr algn="ctr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Tổng hợp dữ liệu thống kê phát thải khí nhà kính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 (3)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Microsoft JhengHei" panose="020B060403050404020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291F7-1F79-4361-ABB5-21A2256AE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591079"/>
              </p:ext>
            </p:extLst>
          </p:nvPr>
        </p:nvGraphicFramePr>
        <p:xfrm>
          <a:off x="254745" y="1103246"/>
          <a:ext cx="11682508" cy="4550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317">
                  <a:extLst>
                    <a:ext uri="{9D8B030D-6E8A-4147-A177-3AD203B41FA5}">
                      <a16:colId xmlns:a16="http://schemas.microsoft.com/office/drawing/2014/main" val="1056070614"/>
                    </a:ext>
                  </a:extLst>
                </a:gridCol>
                <a:gridCol w="7404942">
                  <a:extLst>
                    <a:ext uri="{9D8B030D-6E8A-4147-A177-3AD203B41FA5}">
                      <a16:colId xmlns:a16="http://schemas.microsoft.com/office/drawing/2014/main" val="3709925678"/>
                    </a:ext>
                  </a:extLst>
                </a:gridCol>
                <a:gridCol w="3493249">
                  <a:extLst>
                    <a:ext uri="{9D8B030D-6E8A-4147-A177-3AD203B41FA5}">
                      <a16:colId xmlns:a16="http://schemas.microsoft.com/office/drawing/2014/main" val="2802207252"/>
                    </a:ext>
                  </a:extLst>
                </a:gridCol>
              </a:tblGrid>
              <a:tr h="49201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tham khảo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734913"/>
                  </a:ext>
                </a:extLst>
              </a:tr>
              <a:tr h="552375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Scope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J (Chất xịt chống rỉ sét WD-40 (Có khí CO2)):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không tổng hợp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33163"/>
                  </a:ext>
                </a:extLst>
              </a:tr>
              <a:tr h="923297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K (N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ớc thải sinh hoạt):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vào dữ liệu số l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ợng nhân sự hàng tháng của Nhân sự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78228"/>
                  </a:ext>
                </a:extLst>
              </a:tr>
              <a:tr h="1086373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L, M, N, O (Môi chất lạnh):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theo dữ liệu Môi chất lạnh đ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 cung cấp bới QLTB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1783"/>
                  </a:ext>
                </a:extLst>
              </a:tr>
              <a:tr h="1496528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Q, R (Bình chữa cháy):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theo dữ liệu thống kê của ATMT (1 năm nhập 1 lần số l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ợng tổng)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317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30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C1DC-F61C-42ED-96CC-4E5DFB883242}"/>
              </a:ext>
            </a:extLst>
          </p:cNvPr>
          <p:cNvSpPr txBox="1"/>
          <p:nvPr/>
        </p:nvSpPr>
        <p:spPr>
          <a:xfrm>
            <a:off x="1338897" y="107577"/>
            <a:ext cx="9514205" cy="732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CHI TIẾT BƯỚC 2</a:t>
            </a:r>
          </a:p>
          <a:p>
            <a:pPr algn="ctr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Tổng hợp dữ liệu thống kê phát thải khí nhà kính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 (4)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Microsoft JhengHei" panose="020B060403050404020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291F7-1F79-4361-ABB5-21A2256AE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18675"/>
              </p:ext>
            </p:extLst>
          </p:nvPr>
        </p:nvGraphicFramePr>
        <p:xfrm>
          <a:off x="254746" y="1338276"/>
          <a:ext cx="11682508" cy="418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317">
                  <a:extLst>
                    <a:ext uri="{9D8B030D-6E8A-4147-A177-3AD203B41FA5}">
                      <a16:colId xmlns:a16="http://schemas.microsoft.com/office/drawing/2014/main" val="1056070614"/>
                    </a:ext>
                  </a:extLst>
                </a:gridCol>
                <a:gridCol w="7404942">
                  <a:extLst>
                    <a:ext uri="{9D8B030D-6E8A-4147-A177-3AD203B41FA5}">
                      <a16:colId xmlns:a16="http://schemas.microsoft.com/office/drawing/2014/main" val="3709925678"/>
                    </a:ext>
                  </a:extLst>
                </a:gridCol>
                <a:gridCol w="3493249">
                  <a:extLst>
                    <a:ext uri="{9D8B030D-6E8A-4147-A177-3AD203B41FA5}">
                      <a16:colId xmlns:a16="http://schemas.microsoft.com/office/drawing/2014/main" val="2802207252"/>
                    </a:ext>
                  </a:extLst>
                </a:gridCol>
              </a:tblGrid>
              <a:tr h="45210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tham khảo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734913"/>
                  </a:ext>
                </a:extLst>
              </a:tr>
              <a:tr h="37293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Scope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S (Điện):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thống kê số điện sử dụng của VPIC1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vào:</a:t>
                      </a:r>
                      <a:b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Hóa đ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điện của EVN cung cấp (1)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Biên bản chốt sổ đồng hồ sử dụng điện của các công ty thuê nhà x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ởng (Shiang Yu, VHS,..) (2)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=&gt; Số điện sử dụng VPIC1 = (1) - 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33163"/>
                  </a:ext>
                </a:extLst>
              </a:tr>
            </a:tbl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2C95F81-9BF2-4F7B-8461-088AF56AB5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387119"/>
              </p:ext>
            </p:extLst>
          </p:nvPr>
        </p:nvGraphicFramePr>
        <p:xfrm>
          <a:off x="8959855" y="1869140"/>
          <a:ext cx="2565599" cy="347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59855" y="1869140"/>
                        <a:ext cx="2565599" cy="347475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37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C1DC-F61C-42ED-96CC-4E5DFB883242}"/>
              </a:ext>
            </a:extLst>
          </p:cNvPr>
          <p:cNvSpPr txBox="1"/>
          <p:nvPr/>
        </p:nvSpPr>
        <p:spPr>
          <a:xfrm>
            <a:off x="1338897" y="107577"/>
            <a:ext cx="9514205" cy="732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CHI TIẾT BƯỚC 2</a:t>
            </a:r>
          </a:p>
          <a:p>
            <a:pPr algn="ctr"/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Tổng hợp dữ liệu thống kê phát thải khí nhà kính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charset="-120"/>
                <a:cs typeface="Times New Roman" panose="02020603050405020304" pitchFamily="18" charset="0"/>
              </a:rPr>
              <a:t> (5)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Microsoft JhengHei" panose="020B060403050404020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7291F7-1F79-4361-ABB5-21A2256AE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50753"/>
              </p:ext>
            </p:extLst>
          </p:nvPr>
        </p:nvGraphicFramePr>
        <p:xfrm>
          <a:off x="254745" y="1103246"/>
          <a:ext cx="11682508" cy="5647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317">
                  <a:extLst>
                    <a:ext uri="{9D8B030D-6E8A-4147-A177-3AD203B41FA5}">
                      <a16:colId xmlns:a16="http://schemas.microsoft.com/office/drawing/2014/main" val="1056070614"/>
                    </a:ext>
                  </a:extLst>
                </a:gridCol>
                <a:gridCol w="6840914">
                  <a:extLst>
                    <a:ext uri="{9D8B030D-6E8A-4147-A177-3AD203B41FA5}">
                      <a16:colId xmlns:a16="http://schemas.microsoft.com/office/drawing/2014/main" val="3709925678"/>
                    </a:ext>
                  </a:extLst>
                </a:gridCol>
                <a:gridCol w="4057277">
                  <a:extLst>
                    <a:ext uri="{9D8B030D-6E8A-4147-A177-3AD203B41FA5}">
                      <a16:colId xmlns:a16="http://schemas.microsoft.com/office/drawing/2014/main" val="2802207252"/>
                    </a:ext>
                  </a:extLst>
                </a:gridCol>
              </a:tblGrid>
              <a:tr h="53397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tham khảo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734913"/>
                  </a:ext>
                </a:extLst>
              </a:tr>
              <a:tr h="102546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Scope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T (Hoạt động vận chuyển xuất hàng)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:căn cứ vào dữ liệu: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Số chuyến xe xuất hàng: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Quảng đ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 vận chuyển (km)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=&gt; Do QLK cung cấp d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ới dạng file excel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33163"/>
                  </a:ext>
                </a:extLst>
              </a:tr>
              <a:tr h="1025460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U (Hoạt động vận chuyển nhập hàng):căn cứ vào dữ liệu: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Số chuyến xe nhập hàng: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Quảng đ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 vận chuyển (km)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=&gt; Do XNK cung cấp d</a:t>
                      </a:r>
                      <a:r>
                        <a:rPr lang="vi-VN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ới dạng file excel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78228"/>
                  </a:ext>
                </a:extLst>
              </a:tr>
              <a:tr h="1734246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V (Thép nguyên liệu):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theo sheet “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TONG HOP XUẤT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file 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NL 2025.xlsx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Thép (Steel) - </a:t>
                      </a:r>
                      <a:r>
                        <a:rPr lang="ja-JP" alt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鋼</a:t>
                      </a:r>
                      <a:endParaRPr lang="en-US" sz="1400" b="1" i="0" u="none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1783"/>
                  </a:ext>
                </a:extLst>
              </a:tr>
              <a:tr h="1328040"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Cột W (Thép khác): 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căn cứ vào sheet “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NGUYEN LIEU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 file </a:t>
                      </a:r>
                      <a:r>
                        <a:rPr lang="en-US" sz="1400" b="1" i="0" u="none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XNT TIEU HAO 2025.xlsb</a:t>
                      </a:r>
                      <a:r>
                        <a:rPr lang="en-US" sz="1400" b="0" i="0" u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mục </a:t>
                      </a:r>
                      <a:r>
                        <a:rPr lang="en-US" sz="1400" b="1" i="0" u="none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Nguyên liệu sắt, thép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52492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0759F01-E3C3-419C-A7F0-3683EB2B2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0" t="4798"/>
          <a:stretch/>
        </p:blipFill>
        <p:spPr>
          <a:xfrm>
            <a:off x="9462543" y="3887991"/>
            <a:ext cx="1873328" cy="1316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F4BDFA-06C8-4DD2-BF6F-8C70813088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294460"/>
              </p:ext>
            </p:extLst>
          </p:nvPr>
        </p:nvGraphicFramePr>
        <p:xfrm>
          <a:off x="8120155" y="401712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0155" y="4017127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76F5D2-4D4C-4EF7-B4F4-4C01909917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488567"/>
              </p:ext>
            </p:extLst>
          </p:nvPr>
        </p:nvGraphicFramePr>
        <p:xfrm>
          <a:off x="8120155" y="575475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Binary Worksheet" showAsIcon="1" r:id="rId6" imgW="914400" imgH="771525" progId="Excel.SheetBinaryMacroEnabled.12">
                  <p:embed/>
                </p:oleObj>
              </mc:Choice>
              <mc:Fallback>
                <p:oleObj name="Binary Worksheet" showAsIcon="1" r:id="rId6" imgW="914400" imgH="771525" progId="Excel.SheetBinaryMacroEnabled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32128CC-35D7-4D5B-8556-C465928ACF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20155" y="5754754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3F0F8FF-1622-4FD3-9705-B40E1B9FC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2543" y="5625163"/>
            <a:ext cx="1873328" cy="1030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34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1447</Words>
  <Application>Microsoft Office PowerPoint</Application>
  <PresentationFormat>Widescreen</PresentationFormat>
  <Paragraphs>149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Microsoft JhengHei</vt:lpstr>
      <vt:lpstr>Arial</vt:lpstr>
      <vt:lpstr>Calibri</vt:lpstr>
      <vt:lpstr>Calibri Light</vt:lpstr>
      <vt:lpstr>Times New Roman</vt:lpstr>
      <vt:lpstr>Wingdings</vt:lpstr>
      <vt:lpstr>Office Theme</vt:lpstr>
      <vt:lpstr>Microsoft Excel Worksheet</vt:lpstr>
      <vt:lpstr>Microsoft Excel Binary Worksheet</vt:lpstr>
      <vt:lpstr>Foxit PDF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Dieu Linh</dc:creator>
  <cp:lastModifiedBy>Hoang Dieu Linh</cp:lastModifiedBy>
  <cp:revision>34</cp:revision>
  <dcterms:created xsi:type="dcterms:W3CDTF">2026-01-28T03:56:12Z</dcterms:created>
  <dcterms:modified xsi:type="dcterms:W3CDTF">2026-02-06T07:02:16Z</dcterms:modified>
</cp:coreProperties>
</file>